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8"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varScale="1">
        <p:scale>
          <a:sx n="64" d="100"/>
          <a:sy n="64" d="100"/>
        </p:scale>
        <p:origin x="-148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381125" y="1163638"/>
            <a:ext cx="4192588" cy="3143250"/>
          </a:xfrm>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4213" indent="-286236">
              <a:defRPr>
                <a:solidFill>
                  <a:schemeClr val="tx1"/>
                </a:solidFill>
                <a:latin typeface="Arial" charset="0"/>
                <a:cs typeface="Arial" charset="0"/>
              </a:defRPr>
            </a:lvl2pPr>
            <a:lvl3pPr marL="1144943" indent="-228989">
              <a:defRPr>
                <a:solidFill>
                  <a:schemeClr val="tx1"/>
                </a:solidFill>
                <a:latin typeface="Arial" charset="0"/>
                <a:cs typeface="Arial" charset="0"/>
              </a:defRPr>
            </a:lvl3pPr>
            <a:lvl4pPr marL="1602920" indent="-228989">
              <a:defRPr>
                <a:solidFill>
                  <a:schemeClr val="tx1"/>
                </a:solidFill>
                <a:latin typeface="Arial" charset="0"/>
                <a:cs typeface="Arial" charset="0"/>
              </a:defRPr>
            </a:lvl4pPr>
            <a:lvl5pPr marL="2060898" indent="-228989">
              <a:defRPr>
                <a:solidFill>
                  <a:schemeClr val="tx1"/>
                </a:solidFill>
                <a:latin typeface="Arial" charset="0"/>
                <a:cs typeface="Arial" charset="0"/>
              </a:defRPr>
            </a:lvl5pPr>
            <a:lvl6pPr marL="2518875" indent="-228989" eaLnBrk="0" fontAlgn="base" hangingPunct="0">
              <a:spcBef>
                <a:spcPct val="0"/>
              </a:spcBef>
              <a:spcAft>
                <a:spcPct val="0"/>
              </a:spcAft>
              <a:defRPr>
                <a:solidFill>
                  <a:schemeClr val="tx1"/>
                </a:solidFill>
                <a:latin typeface="Arial" charset="0"/>
                <a:cs typeface="Arial" charset="0"/>
              </a:defRPr>
            </a:lvl6pPr>
            <a:lvl7pPr marL="2976852" indent="-228989" eaLnBrk="0" fontAlgn="base" hangingPunct="0">
              <a:spcBef>
                <a:spcPct val="0"/>
              </a:spcBef>
              <a:spcAft>
                <a:spcPct val="0"/>
              </a:spcAft>
              <a:defRPr>
                <a:solidFill>
                  <a:schemeClr val="tx1"/>
                </a:solidFill>
                <a:latin typeface="Arial" charset="0"/>
                <a:cs typeface="Arial" charset="0"/>
              </a:defRPr>
            </a:lvl7pPr>
            <a:lvl8pPr marL="3434829" indent="-228989" eaLnBrk="0" fontAlgn="base" hangingPunct="0">
              <a:spcBef>
                <a:spcPct val="0"/>
              </a:spcBef>
              <a:spcAft>
                <a:spcPct val="0"/>
              </a:spcAft>
              <a:defRPr>
                <a:solidFill>
                  <a:schemeClr val="tx1"/>
                </a:solidFill>
                <a:latin typeface="Arial" charset="0"/>
                <a:cs typeface="Arial" charset="0"/>
              </a:defRPr>
            </a:lvl8pPr>
            <a:lvl9pPr marL="3892807" indent="-228989" eaLnBrk="0" fontAlgn="base" hangingPunct="0">
              <a:spcBef>
                <a:spcPct val="0"/>
              </a:spcBef>
              <a:spcAft>
                <a:spcPct val="0"/>
              </a:spcAft>
              <a:defRPr>
                <a:solidFill>
                  <a:schemeClr val="tx1"/>
                </a:solidFill>
                <a:latin typeface="Arial" charset="0"/>
                <a:cs typeface="Arial" charset="0"/>
              </a:defRPr>
            </a:lvl9pPr>
          </a:lstStyle>
          <a:p>
            <a:fld id="{C51DB11C-658C-4A6B-98A9-9CDF1E3077A5}"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1215347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extLst>
      <p:ext uri="{BB962C8B-B14F-4D97-AF65-F5344CB8AC3E}">
        <p14:creationId xmlns:p14="http://schemas.microsoft.com/office/powerpoint/2010/main" val="2544206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25" y="195263"/>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52400" y="6477000"/>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96" name="Rectangle 40"/>
          <p:cNvSpPr>
            <a:spLocks noChangeArrowheads="1"/>
          </p:cNvSpPr>
          <p:nvPr/>
        </p:nvSpPr>
        <p:spPr bwMode="auto">
          <a:xfrm>
            <a:off x="3200400" y="838200"/>
            <a:ext cx="5791200" cy="304800"/>
          </a:xfrm>
          <a:prstGeom prst="rect">
            <a:avLst/>
          </a:prstGeom>
          <a:noFill/>
          <a:ln w="9525">
            <a:solidFill>
              <a:schemeClr val="tx1"/>
            </a:solidFill>
            <a:miter lim="800000"/>
            <a:headEnd/>
            <a:tailEnd/>
          </a:ln>
        </p:spPr>
        <p:txBody>
          <a:bodyPr wrap="none"/>
          <a:lstStyle/>
          <a:p>
            <a:pPr>
              <a:defRPr/>
            </a:pPr>
            <a:r>
              <a:rPr lang="en-US" sz="1050" b="1" dirty="0">
                <a:solidFill>
                  <a:srgbClr val="0033CC"/>
                </a:solidFill>
                <a:latin typeface="Calibri" pitchFamily="34" charset="0"/>
                <a:cs typeface="Calibri" pitchFamily="34" charset="0"/>
              </a:rPr>
              <a:t>IDEA </a:t>
            </a:r>
            <a:r>
              <a:rPr lang="en-US" sz="1050" dirty="0" smtClean="0">
                <a:solidFill>
                  <a:srgbClr val="0033CC"/>
                </a:solidFill>
                <a:latin typeface="Calibri" pitchFamily="34" charset="0"/>
                <a:cs typeface="Calibri" pitchFamily="34" charset="0"/>
              </a:rPr>
              <a:t>:-</a:t>
            </a:r>
            <a:r>
              <a:rPr lang="en-US" sz="1050" dirty="0" smtClean="0">
                <a:latin typeface="Calibri" pitchFamily="34" charset="0"/>
                <a:cs typeface="Calibri" pitchFamily="34" charset="0"/>
              </a:rPr>
              <a:t>To  provide new mandrel for grouping stages.</a:t>
            </a:r>
            <a:endParaRPr lang="en-US" altLang="en-US" sz="1050" dirty="0">
              <a:latin typeface="Calibri" pitchFamily="34" charset="0"/>
              <a:cs typeface="Calibri" pitchFamily="34" charset="0"/>
            </a:endParaRPr>
          </a:p>
        </p:txBody>
      </p:sp>
      <p:sp>
        <p:nvSpPr>
          <p:cNvPr id="6150" name="Rectangle 2"/>
          <p:cNvSpPr>
            <a:spLocks noChangeArrowheads="1"/>
          </p:cNvSpPr>
          <p:nvPr/>
        </p:nvSpPr>
        <p:spPr bwMode="auto">
          <a:xfrm>
            <a:off x="113250" y="152400"/>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6151" name="Rectangle 3"/>
          <p:cNvSpPr>
            <a:spLocks noChangeArrowheads="1"/>
          </p:cNvSpPr>
          <p:nvPr/>
        </p:nvSpPr>
        <p:spPr bwMode="auto">
          <a:xfrm>
            <a:off x="158750" y="152400"/>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0" y="1524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0" y="3048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t>
            </a:r>
          </a:p>
        </p:txBody>
      </p:sp>
      <p:sp>
        <p:nvSpPr>
          <p:cNvPr id="21" name="Rectangle 6"/>
          <p:cNvSpPr>
            <a:spLocks noChangeArrowheads="1"/>
          </p:cNvSpPr>
          <p:nvPr/>
        </p:nvSpPr>
        <p:spPr bwMode="auto">
          <a:xfrm>
            <a:off x="1606550" y="4572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a:t>
            </a:r>
            <a:r>
              <a:rPr lang="en-US" sz="1050" b="1" dirty="0" smtClean="0">
                <a:solidFill>
                  <a:srgbClr val="0033CC"/>
                </a:solidFill>
                <a:latin typeface="Calibri" pitchFamily="34" charset="0"/>
                <a:cs typeface="Calibri" pitchFamily="34" charset="0"/>
              </a:rPr>
              <a:t>:-Assembly </a:t>
            </a:r>
            <a:endParaRPr lang="en-US" sz="1050" dirty="0">
              <a:solidFill>
                <a:prstClr val="black"/>
              </a:solidFill>
              <a:latin typeface="Calibri" pitchFamily="34" charset="0"/>
              <a:cs typeface="Calibri" pitchFamily="34" charset="0"/>
            </a:endParaRPr>
          </a:p>
        </p:txBody>
      </p:sp>
      <p:sp>
        <p:nvSpPr>
          <p:cNvPr id="22" name="Rectangle 7"/>
          <p:cNvSpPr>
            <a:spLocks noChangeArrowheads="1"/>
          </p:cNvSpPr>
          <p:nvPr/>
        </p:nvSpPr>
        <p:spPr bwMode="auto">
          <a:xfrm>
            <a:off x="158750" y="609600"/>
            <a:ext cx="1143000"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a:t>
            </a:r>
            <a:r>
              <a:rPr lang="en-US" sz="1050" b="1" dirty="0" smtClean="0">
                <a:solidFill>
                  <a:srgbClr val="0033CC"/>
                </a:solidFill>
                <a:latin typeface="Calibri" pitchFamily="34" charset="0"/>
                <a:cs typeface="Calibri" pitchFamily="34" charset="0"/>
              </a:rPr>
              <a:t>:-A362</a:t>
            </a:r>
            <a:endParaRPr lang="en-US" sz="1050" dirty="0">
              <a:solidFill>
                <a:prstClr val="black"/>
              </a:solidFill>
              <a:latin typeface="Calibri" pitchFamily="34" charset="0"/>
              <a:cs typeface="Calibri" pitchFamily="34" charset="0"/>
            </a:endParaRPr>
          </a:p>
        </p:txBody>
      </p:sp>
      <p:sp>
        <p:nvSpPr>
          <p:cNvPr id="23" name="Rectangle 8"/>
          <p:cNvSpPr>
            <a:spLocks noChangeArrowheads="1"/>
          </p:cNvSpPr>
          <p:nvPr/>
        </p:nvSpPr>
        <p:spPr bwMode="auto">
          <a:xfrm>
            <a:off x="1301750" y="609600"/>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NAME</a:t>
            </a:r>
            <a:r>
              <a:rPr lang="en-US" sz="1050" b="1" dirty="0" smtClean="0">
                <a:solidFill>
                  <a:srgbClr val="0033CC"/>
                </a:solidFill>
                <a:latin typeface="Calibri" pitchFamily="34" charset="0"/>
                <a:cs typeface="Calibri" pitchFamily="34" charset="0"/>
              </a:rPr>
              <a:t>:-</a:t>
            </a:r>
            <a:r>
              <a:rPr lang="en-US" sz="1050" b="1" dirty="0" err="1" smtClean="0">
                <a:solidFill>
                  <a:srgbClr val="0033CC"/>
                </a:solidFill>
                <a:latin typeface="Calibri" pitchFamily="34" charset="0"/>
                <a:cs typeface="Calibri" pitchFamily="34" charset="0"/>
              </a:rPr>
              <a:t>Decomp</a:t>
            </a:r>
            <a:r>
              <a:rPr lang="en-US" sz="1050" b="1" dirty="0" smtClean="0">
                <a:solidFill>
                  <a:srgbClr val="0033CC"/>
                </a:solidFill>
                <a:latin typeface="Calibri" pitchFamily="34" charset="0"/>
                <a:cs typeface="Calibri" pitchFamily="34" charset="0"/>
              </a:rPr>
              <a:t>   </a:t>
            </a:r>
            <a:endParaRPr lang="en-US" sz="1050" dirty="0">
              <a:solidFill>
                <a:prstClr val="black"/>
              </a:solidFill>
              <a:latin typeface="Calibri" pitchFamily="34" charset="0"/>
              <a:cs typeface="Calibri" pitchFamily="34" charset="0"/>
            </a:endParaRPr>
          </a:p>
        </p:txBody>
      </p:sp>
      <p:sp>
        <p:nvSpPr>
          <p:cNvPr id="24" name="Rectangle 9"/>
          <p:cNvSpPr>
            <a:spLocks noChangeArrowheads="1"/>
          </p:cNvSpPr>
          <p:nvPr/>
        </p:nvSpPr>
        <p:spPr bwMode="auto">
          <a:xfrm>
            <a:off x="3586163" y="1524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3048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4572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0400" y="609600"/>
            <a:ext cx="3125788"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STAGE  </a:t>
            </a:r>
            <a:r>
              <a:rPr lang="en-US" sz="1050" b="1" dirty="0" smtClean="0">
                <a:solidFill>
                  <a:srgbClr val="0033CC"/>
                </a:solidFill>
                <a:latin typeface="Calibri" pitchFamily="34" charset="0"/>
                <a:cs typeface="Calibri" pitchFamily="34" charset="0"/>
              </a:rPr>
              <a:t>:- Grouping /Riveting </a:t>
            </a:r>
            <a:endParaRPr lang="en-US" sz="1050" dirty="0">
              <a:latin typeface="Calibri" pitchFamily="34" charset="0"/>
            </a:endParaRPr>
          </a:p>
        </p:txBody>
      </p:sp>
      <p:sp>
        <p:nvSpPr>
          <p:cNvPr id="28" name="Rectangle 13"/>
          <p:cNvSpPr>
            <a:spLocks noChangeArrowheads="1"/>
          </p:cNvSpPr>
          <p:nvPr/>
        </p:nvSpPr>
        <p:spPr bwMode="auto">
          <a:xfrm>
            <a:off x="6326188" y="609600"/>
            <a:ext cx="2665412"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OPERATION  </a:t>
            </a:r>
            <a:r>
              <a:rPr lang="en-US" sz="1050" dirty="0">
                <a:solidFill>
                  <a:srgbClr val="0033CC"/>
                </a:solidFill>
                <a:latin typeface="Calibri" pitchFamily="34" charset="0"/>
                <a:cs typeface="Calibri" pitchFamily="34" charset="0"/>
              </a:rPr>
              <a:t>:- </a:t>
            </a:r>
            <a:r>
              <a:rPr lang="en-US" sz="1050" dirty="0" smtClean="0">
                <a:solidFill>
                  <a:srgbClr val="0033CC"/>
                </a:solidFill>
                <a:latin typeface="Calibri" pitchFamily="34" charset="0"/>
                <a:cs typeface="Calibri" pitchFamily="34" charset="0"/>
              </a:rPr>
              <a:t>Grouping </a:t>
            </a:r>
            <a:endParaRPr lang="en-US" sz="1050" dirty="0">
              <a:latin typeface="Calibri" pitchFamily="34" charset="0"/>
            </a:endParaRPr>
          </a:p>
        </p:txBody>
      </p:sp>
      <p:sp>
        <p:nvSpPr>
          <p:cNvPr id="6162" name="Rectangle 14"/>
          <p:cNvSpPr>
            <a:spLocks noChangeArrowheads="1"/>
          </p:cNvSpPr>
          <p:nvPr/>
        </p:nvSpPr>
        <p:spPr bwMode="auto">
          <a:xfrm>
            <a:off x="4803775"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152400"/>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4115" name="WordArt 16"/>
          <p:cNvSpPr>
            <a:spLocks noChangeArrowheads="1" noChangeShapeType="1" noTextEdit="1"/>
          </p:cNvSpPr>
          <p:nvPr/>
        </p:nvSpPr>
        <p:spPr bwMode="auto">
          <a:xfrm>
            <a:off x="7316788" y="228600"/>
            <a:ext cx="1598612" cy="271463"/>
          </a:xfrm>
          <a:prstGeom prst="rect">
            <a:avLst/>
          </a:prstGeom>
        </p:spPr>
        <p:txBody>
          <a:bodyPr wrap="none" fromWordArt="1">
            <a:prstTxWarp prst="textPlain">
              <a:avLst>
                <a:gd name="adj" fmla="val 50000"/>
              </a:avLst>
            </a:prstTxWarp>
          </a:bodyPr>
          <a:lstStyle/>
          <a:p>
            <a:pPr algn="ctr"/>
            <a:r>
              <a:rPr lang="en-US" sz="1050" kern="10">
                <a:ln w="9525">
                  <a:solidFill>
                    <a:srgbClr val="000000"/>
                  </a:solidFill>
                  <a:round/>
                  <a:headEnd/>
                  <a:tailEnd/>
                </a:ln>
                <a:solidFill>
                  <a:srgbClr val="1F497D"/>
                </a:solidFill>
                <a:latin typeface="Calibri"/>
              </a:rPr>
              <a:t>KAIZEN  IDEA SHEET</a:t>
            </a:r>
          </a:p>
        </p:txBody>
      </p:sp>
      <p:sp>
        <p:nvSpPr>
          <p:cNvPr id="6165" name="Rectangle 17"/>
          <p:cNvSpPr>
            <a:spLocks noChangeArrowheads="1"/>
          </p:cNvSpPr>
          <p:nvPr/>
        </p:nvSpPr>
        <p:spPr bwMode="auto">
          <a:xfrm>
            <a:off x="5108575" y="152400"/>
            <a:ext cx="304800" cy="152400"/>
          </a:xfrm>
          <a:prstGeom prst="rect">
            <a:avLst/>
          </a:prstGeom>
          <a:solidFill>
            <a:srgbClr val="00B050"/>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5" y="152400"/>
            <a:ext cx="303213"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152400"/>
            <a:ext cx="304800" cy="152400"/>
          </a:xfrm>
          <a:prstGeom prst="rect">
            <a:avLst/>
          </a:prstGeom>
          <a:solidFill>
            <a:schemeClr val="bg1"/>
          </a:solidFill>
          <a:ln w="9525">
            <a:solidFill>
              <a:schemeClr val="bg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5" y="304800"/>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457200"/>
            <a:ext cx="304800" cy="152400"/>
          </a:xfrm>
          <a:prstGeom prst="rect">
            <a:avLst/>
          </a:prstGeom>
          <a:solidFill>
            <a:srgbClr val="00B050"/>
          </a:solid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5" y="457200"/>
            <a:ext cx="608013"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a:t>
            </a:r>
          </a:p>
        </p:txBody>
      </p:sp>
      <p:sp>
        <p:nvSpPr>
          <p:cNvPr id="6183" name="Rectangle 35"/>
          <p:cNvSpPr>
            <a:spLocks noChangeArrowheads="1"/>
          </p:cNvSpPr>
          <p:nvPr/>
        </p:nvSpPr>
        <p:spPr bwMode="auto">
          <a:xfrm>
            <a:off x="60213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457200"/>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6186" name="Rectangle 38"/>
          <p:cNvSpPr>
            <a:spLocks noChangeArrowheads="1"/>
          </p:cNvSpPr>
          <p:nvPr/>
        </p:nvSpPr>
        <p:spPr bwMode="auto">
          <a:xfrm>
            <a:off x="69357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0" y="838200"/>
            <a:ext cx="3041650"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rPr>
              <a:t>KAIZEN THEME : </a:t>
            </a:r>
            <a:r>
              <a:rPr lang="en-US" altLang="en-US" sz="1050" dirty="0">
                <a:solidFill>
                  <a:prstClr val="black"/>
                </a:solidFill>
                <a:latin typeface="Calibri" pitchFamily="34" charset="0"/>
                <a:cs typeface="Calibri" pitchFamily="34" charset="0"/>
              </a:rPr>
              <a:t>To </a:t>
            </a:r>
            <a:r>
              <a:rPr lang="en-US" altLang="en-US" sz="1050" dirty="0" smtClean="0">
                <a:solidFill>
                  <a:prstClr val="black"/>
                </a:solidFill>
                <a:latin typeface="Calibri" pitchFamily="34" charset="0"/>
                <a:cs typeface="Calibri" pitchFamily="34" charset="0"/>
              </a:rPr>
              <a:t>eliminate I.D u/s job customer complaint </a:t>
            </a:r>
            <a:endParaRPr lang="en-US" altLang="en-US" sz="1050" dirty="0">
              <a:solidFill>
                <a:prstClr val="black"/>
              </a:solidFill>
              <a:latin typeface="Calibri" pitchFamily="34" charset="0"/>
              <a:cs typeface="Calibri" pitchFamily="34" charset="0"/>
            </a:endParaRPr>
          </a:p>
          <a:p>
            <a:pPr>
              <a:defRPr/>
            </a:pPr>
            <a:endParaRPr lang="en-US" altLang="en-US" sz="1050" dirty="0">
              <a:latin typeface="Calibri" pitchFamily="34" charset="0"/>
            </a:endParaRPr>
          </a:p>
          <a:p>
            <a:pPr>
              <a:defRPr/>
            </a:pPr>
            <a:r>
              <a:rPr lang="en-US" altLang="en-US" sz="1050" dirty="0">
                <a:latin typeface="Calibri" pitchFamily="34" charset="0"/>
              </a:rPr>
              <a:t> </a:t>
            </a:r>
          </a:p>
          <a:p>
            <a:pPr>
              <a:defRPr/>
            </a:pPr>
            <a:r>
              <a:rPr lang="en-US" altLang="en-US" sz="1050" dirty="0">
                <a:latin typeface="Calibri" pitchFamily="34" charset="0"/>
              </a:rPr>
              <a:t> </a:t>
            </a:r>
          </a:p>
        </p:txBody>
      </p:sp>
      <p:sp>
        <p:nvSpPr>
          <p:cNvPr id="1068" name="Rectangle 41"/>
          <p:cNvSpPr>
            <a:spLocks noChangeArrowheads="1"/>
          </p:cNvSpPr>
          <p:nvPr/>
        </p:nvSpPr>
        <p:spPr bwMode="auto">
          <a:xfrm>
            <a:off x="152400" y="1219200"/>
            <a:ext cx="3048000" cy="549275"/>
          </a:xfrm>
          <a:prstGeom prst="rect">
            <a:avLst/>
          </a:prstGeom>
          <a:noFill/>
          <a:ln w="9525">
            <a:solidFill>
              <a:schemeClr val="tx1"/>
            </a:solidFill>
            <a:miter lim="800000"/>
            <a:headEnd/>
            <a:tailEnd/>
          </a:ln>
        </p:spPr>
        <p:txBody>
          <a:bodyPr anchor="ctr"/>
          <a:lstStyle/>
          <a:p>
            <a:pPr>
              <a:defRPr/>
            </a:pPr>
            <a:r>
              <a:rPr lang="en-US" altLang="en-US" sz="1050" b="1" dirty="0">
                <a:solidFill>
                  <a:srgbClr val="0033CC"/>
                </a:solidFill>
                <a:latin typeface="Calibri" pitchFamily="34" charset="0"/>
              </a:rPr>
              <a:t>Problem present status </a:t>
            </a:r>
            <a:r>
              <a:rPr lang="en-US" altLang="en-US" sz="1050" b="1" dirty="0" smtClean="0">
                <a:latin typeface="Calibri" pitchFamily="34" charset="0"/>
              </a:rPr>
              <a:t>:- not arrest  I.D  burr , I.D  undersize job  on grouping stage </a:t>
            </a:r>
          </a:p>
        </p:txBody>
      </p:sp>
      <p:sp>
        <p:nvSpPr>
          <p:cNvPr id="8236" name="Rectangle 43"/>
          <p:cNvSpPr>
            <a:spLocks noChangeArrowheads="1"/>
          </p:cNvSpPr>
          <p:nvPr/>
        </p:nvSpPr>
        <p:spPr bwMode="auto">
          <a:xfrm>
            <a:off x="3200400" y="1143000"/>
            <a:ext cx="3273425" cy="243840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a:t>
            </a:r>
            <a:r>
              <a:rPr lang="en-US" sz="1050" b="1" dirty="0" smtClean="0">
                <a:latin typeface="Calibri" pitchFamily="34" charset="0"/>
                <a:cs typeface="Calibri" pitchFamily="34" charset="0"/>
              </a:rPr>
              <a:t>:-provide mandrel for grouping stage  so that I.D undersize or burr job detect at grouping time </a:t>
            </a:r>
            <a:endParaRPr lang="en-US" sz="1050" b="1" dirty="0">
              <a:latin typeface="Calibri" pitchFamily="34" charset="0"/>
              <a:cs typeface="Calibri" pitchFamily="34" charset="0"/>
            </a:endParaRPr>
          </a:p>
          <a:p>
            <a:pPr>
              <a:defRPr/>
            </a:pPr>
            <a:endParaRPr lang="en-US" sz="1050" dirty="0" smtClean="0">
              <a:latin typeface="Calibri" pitchFamily="34" charset="0"/>
              <a:cs typeface="Calibri" pitchFamily="34" charset="0"/>
            </a:endParaRPr>
          </a:p>
          <a:p>
            <a:pPr marL="228600" indent="-228600">
              <a:buAutoNum type="arabicParenR"/>
              <a:defRPr/>
            </a:pPr>
            <a:endParaRPr lang="en-US" sz="1050" dirty="0" smtClean="0">
              <a:latin typeface="Calibri" pitchFamily="34" charset="0"/>
              <a:cs typeface="Calibri" pitchFamily="34" charset="0"/>
            </a:endParaRPr>
          </a:p>
          <a:p>
            <a:pPr marL="228600" indent="-228600">
              <a:buAutoNum type="arabicParenR"/>
              <a:defRPr/>
            </a:pPr>
            <a:endParaRPr lang="en-US" altLang="en-US" sz="1050" dirty="0">
              <a:solidFill>
                <a:prstClr val="black"/>
              </a:solidFill>
              <a:latin typeface="Calibri" pitchFamily="34" charset="0"/>
              <a:cs typeface="Calibri" pitchFamily="34" charset="0"/>
            </a:endParaRPr>
          </a:p>
        </p:txBody>
      </p:sp>
      <p:sp>
        <p:nvSpPr>
          <p:cNvPr id="58" name="Rectangle 44"/>
          <p:cNvSpPr>
            <a:spLocks noChangeArrowheads="1"/>
          </p:cNvSpPr>
          <p:nvPr/>
        </p:nvSpPr>
        <p:spPr bwMode="auto">
          <a:xfrm>
            <a:off x="6478588" y="11430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2954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4478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61" name="Rectangle 47"/>
          <p:cNvSpPr>
            <a:spLocks noChangeArrowheads="1"/>
          </p:cNvSpPr>
          <p:nvPr/>
        </p:nvSpPr>
        <p:spPr bwMode="auto">
          <a:xfrm>
            <a:off x="6478588" y="16002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TDC </a:t>
            </a:r>
          </a:p>
        </p:txBody>
      </p:sp>
      <p:sp>
        <p:nvSpPr>
          <p:cNvPr id="62" name="Rectangle 48"/>
          <p:cNvSpPr>
            <a:spLocks noChangeArrowheads="1"/>
          </p:cNvSpPr>
          <p:nvPr/>
        </p:nvSpPr>
        <p:spPr bwMode="auto">
          <a:xfrm>
            <a:off x="7773988" y="1143000"/>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63" name="Rectangle 49"/>
          <p:cNvSpPr>
            <a:spLocks noChangeArrowheads="1"/>
          </p:cNvSpPr>
          <p:nvPr/>
        </p:nvSpPr>
        <p:spPr bwMode="auto">
          <a:xfrm>
            <a:off x="7773988" y="1295400"/>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64" name="Rectangle 50"/>
          <p:cNvSpPr>
            <a:spLocks noChangeArrowheads="1"/>
          </p:cNvSpPr>
          <p:nvPr/>
        </p:nvSpPr>
        <p:spPr bwMode="auto">
          <a:xfrm>
            <a:off x="7773988" y="1447800"/>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25 Nov 2016</a:t>
            </a:r>
            <a:endParaRPr lang="en-US" sz="1050" dirty="0">
              <a:solidFill>
                <a:prstClr val="black"/>
              </a:solidFill>
              <a:latin typeface="Calibri" pitchFamily="34" charset="0"/>
              <a:cs typeface="Calibri" pitchFamily="34" charset="0"/>
            </a:endParaRPr>
          </a:p>
        </p:txBody>
      </p:sp>
      <p:sp>
        <p:nvSpPr>
          <p:cNvPr id="65" name="Rectangle 51"/>
          <p:cNvSpPr>
            <a:spLocks noChangeArrowheads="1"/>
          </p:cNvSpPr>
          <p:nvPr/>
        </p:nvSpPr>
        <p:spPr bwMode="auto">
          <a:xfrm>
            <a:off x="7773988" y="1600200"/>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01. Dec 2016</a:t>
            </a:r>
            <a:endParaRPr lang="en-US" sz="1050" dirty="0">
              <a:solidFill>
                <a:prstClr val="black"/>
              </a:solidFill>
              <a:latin typeface="Calibri" pitchFamily="34" charset="0"/>
              <a:cs typeface="Calibri" pitchFamily="34" charset="0"/>
            </a:endParaRPr>
          </a:p>
        </p:txBody>
      </p:sp>
      <p:sp>
        <p:nvSpPr>
          <p:cNvPr id="6198" name="Rectangle 52"/>
          <p:cNvSpPr>
            <a:spLocks noChangeArrowheads="1"/>
          </p:cNvSpPr>
          <p:nvPr/>
        </p:nvSpPr>
        <p:spPr bwMode="auto">
          <a:xfrm>
            <a:off x="6477000" y="1752599"/>
            <a:ext cx="2514600" cy="942181"/>
          </a:xfrm>
          <a:prstGeom prst="rect">
            <a:avLst/>
          </a:prstGeom>
          <a:noFill/>
          <a:ln w="9525">
            <a:solidFill>
              <a:schemeClr val="tx1"/>
            </a:solidFill>
            <a:miter lim="800000"/>
            <a:headEnd/>
            <a:tailEnd/>
          </a:ln>
          <a:extLst/>
        </p:spPr>
        <p:txBody>
          <a:bodyPr wrap="none" anchor="ctr"/>
          <a:lstStyle/>
          <a:p>
            <a:pPr>
              <a:defRPr/>
            </a:pPr>
            <a:endParaRPr lang="en-US" altLang="en-US" sz="1050" b="1" dirty="0">
              <a:solidFill>
                <a:srgbClr val="0033CC"/>
              </a:solidFill>
              <a:latin typeface="Calibri" pitchFamily="34" charset="0"/>
              <a:cs typeface="Calibri" pitchFamily="34" charset="0"/>
            </a:endParaRPr>
          </a:p>
          <a:p>
            <a:pPr>
              <a:defRPr/>
            </a:pPr>
            <a:r>
              <a:rPr lang="en-US" altLang="en-US" sz="1050" b="1" u="sng" dirty="0">
                <a:solidFill>
                  <a:srgbClr val="0033CC"/>
                </a:solidFill>
                <a:latin typeface="Calibri" pitchFamily="34" charset="0"/>
                <a:cs typeface="Calibri" pitchFamily="34" charset="0"/>
              </a:rPr>
              <a:t>TEAM MEMBERS  </a:t>
            </a:r>
            <a:r>
              <a:rPr lang="en-US" altLang="en-US" sz="1050" b="1" u="sng" dirty="0" smtClean="0">
                <a:solidFill>
                  <a:srgbClr val="0033CC"/>
                </a:solidFill>
                <a:latin typeface="Calibri" pitchFamily="34" charset="0"/>
                <a:cs typeface="Calibri" pitchFamily="34" charset="0"/>
              </a:rPr>
              <a:t>: </a:t>
            </a:r>
            <a:r>
              <a:rPr lang="en-US" altLang="en-US" sz="1050" b="1" u="sng" dirty="0" err="1" smtClean="0">
                <a:solidFill>
                  <a:srgbClr val="0033CC"/>
                </a:solidFill>
                <a:latin typeface="Calibri" pitchFamily="34" charset="0"/>
                <a:cs typeface="Calibri" pitchFamily="34" charset="0"/>
              </a:rPr>
              <a:t>Chandani</a:t>
            </a:r>
            <a:r>
              <a:rPr lang="en-US" altLang="en-US" sz="1050" b="1" u="sng" dirty="0" smtClean="0">
                <a:solidFill>
                  <a:srgbClr val="0033CC"/>
                </a:solidFill>
                <a:latin typeface="Calibri" pitchFamily="34" charset="0"/>
                <a:cs typeface="Calibri" pitchFamily="34" charset="0"/>
              </a:rPr>
              <a:t> Bansode </a:t>
            </a:r>
          </a:p>
          <a:p>
            <a:pPr>
              <a:defRPr/>
            </a:pPr>
            <a:r>
              <a:rPr lang="en-US" altLang="en-US" sz="1050" b="1" u="sng" dirty="0" smtClean="0">
                <a:solidFill>
                  <a:srgbClr val="0033CC"/>
                </a:solidFill>
                <a:latin typeface="Calibri" pitchFamily="34" charset="0"/>
                <a:cs typeface="Calibri" pitchFamily="34" charset="0"/>
              </a:rPr>
              <a:t>,Samadhan </a:t>
            </a:r>
            <a:r>
              <a:rPr lang="en-US" altLang="en-US" sz="1050" b="1" u="sng" dirty="0" err="1" smtClean="0">
                <a:solidFill>
                  <a:srgbClr val="0033CC"/>
                </a:solidFill>
                <a:latin typeface="Calibri" pitchFamily="34" charset="0"/>
                <a:cs typeface="Calibri" pitchFamily="34" charset="0"/>
              </a:rPr>
              <a:t>bankar</a:t>
            </a:r>
            <a:r>
              <a:rPr lang="en-US" altLang="en-US" sz="1050" b="1" u="sng" dirty="0" smtClean="0">
                <a:solidFill>
                  <a:srgbClr val="0033CC"/>
                </a:solidFill>
                <a:latin typeface="Calibri" pitchFamily="34" charset="0"/>
                <a:cs typeface="Calibri" pitchFamily="34" charset="0"/>
              </a:rPr>
              <a:t> ,</a:t>
            </a:r>
            <a:r>
              <a:rPr lang="en-US" altLang="en-US" sz="1050" b="1" u="sng" dirty="0" err="1" smtClean="0">
                <a:solidFill>
                  <a:srgbClr val="0033CC"/>
                </a:solidFill>
                <a:latin typeface="Calibri" pitchFamily="34" charset="0"/>
                <a:cs typeface="Calibri" pitchFamily="34" charset="0"/>
              </a:rPr>
              <a:t>nitin</a:t>
            </a:r>
            <a:r>
              <a:rPr lang="en-US" altLang="en-US" sz="1050" b="1" u="sng" dirty="0" smtClean="0">
                <a:solidFill>
                  <a:srgbClr val="0033CC"/>
                </a:solidFill>
                <a:latin typeface="Calibri" pitchFamily="34" charset="0"/>
                <a:cs typeface="Calibri" pitchFamily="34" charset="0"/>
              </a:rPr>
              <a:t> </a:t>
            </a:r>
            <a:r>
              <a:rPr lang="en-US" altLang="en-US" sz="1050" b="1" u="sng" dirty="0" err="1" smtClean="0">
                <a:solidFill>
                  <a:srgbClr val="0033CC"/>
                </a:solidFill>
                <a:latin typeface="Calibri" pitchFamily="34" charset="0"/>
                <a:cs typeface="Calibri" pitchFamily="34" charset="0"/>
              </a:rPr>
              <a:t>sutar</a:t>
            </a:r>
            <a:r>
              <a:rPr lang="en-US" altLang="en-US" sz="1050" b="1" dirty="0" smtClean="0">
                <a:solidFill>
                  <a:srgbClr val="0033CC"/>
                </a:solidFill>
                <a:latin typeface="Calibri" pitchFamily="34" charset="0"/>
              </a:rPr>
              <a:t>.</a:t>
            </a:r>
            <a:endParaRPr lang="en-US" altLang="en-US" sz="1050" dirty="0">
              <a:latin typeface="Calibri" pitchFamily="34" charset="0"/>
            </a:endParaRPr>
          </a:p>
        </p:txBody>
      </p:sp>
      <p:sp>
        <p:nvSpPr>
          <p:cNvPr id="6199" name="Rectangle 55"/>
          <p:cNvSpPr>
            <a:spLocks noChangeArrowheads="1"/>
          </p:cNvSpPr>
          <p:nvPr/>
        </p:nvSpPr>
        <p:spPr bwMode="auto">
          <a:xfrm>
            <a:off x="6478588" y="2514600"/>
            <a:ext cx="2513012" cy="198436"/>
          </a:xfrm>
          <a:prstGeom prst="rect">
            <a:avLst/>
          </a:prstGeom>
          <a:noFill/>
          <a:ln w="9525">
            <a:solidFill>
              <a:schemeClr val="tx1"/>
            </a:solidFill>
            <a:miter lim="800000"/>
            <a:headEnd/>
            <a:tailEnd/>
          </a:ln>
          <a:extLst/>
        </p:spPr>
        <p:txBody>
          <a:bodyPr wrap="none" anchor="ctr"/>
          <a:lstStyle/>
          <a:p>
            <a:pPr>
              <a:defRPr/>
            </a:pPr>
            <a:endParaRPr lang="en-US" altLang="en-US" sz="1050" b="1" dirty="0" smtClean="0">
              <a:solidFill>
                <a:srgbClr val="0033CC"/>
              </a:solidFill>
              <a:latin typeface="Calibri" pitchFamily="34" charset="0"/>
              <a:cs typeface="Calibri" pitchFamily="34" charset="0"/>
            </a:endParaRPr>
          </a:p>
          <a:p>
            <a:pPr>
              <a:defRPr/>
            </a:pPr>
            <a:endParaRPr lang="en-US" altLang="en-US" sz="1050" b="1" dirty="0">
              <a:solidFill>
                <a:srgbClr val="0033CC"/>
              </a:solidFill>
              <a:latin typeface="Calibri" pitchFamily="34" charset="0"/>
              <a:cs typeface="Calibri" pitchFamily="34" charset="0"/>
            </a:endParaRPr>
          </a:p>
          <a:p>
            <a:pPr>
              <a:defRPr/>
            </a:pPr>
            <a:endParaRPr lang="en-US" altLang="en-US" sz="1050" b="1" dirty="0" smtClean="0">
              <a:solidFill>
                <a:srgbClr val="0033CC"/>
              </a:solidFill>
              <a:latin typeface="Calibri" pitchFamily="34" charset="0"/>
              <a:cs typeface="Calibri" pitchFamily="34" charset="0"/>
            </a:endParaRPr>
          </a:p>
          <a:p>
            <a:pPr>
              <a:defRPr/>
            </a:pPr>
            <a:r>
              <a:rPr lang="en-US" altLang="en-US" sz="1050" b="1" dirty="0" smtClean="0">
                <a:solidFill>
                  <a:srgbClr val="0033CC"/>
                </a:solidFill>
                <a:latin typeface="Calibri" pitchFamily="34" charset="0"/>
                <a:cs typeface="Calibri" pitchFamily="34" charset="0"/>
              </a:rPr>
              <a:t>BENEFITS </a:t>
            </a:r>
            <a:r>
              <a:rPr lang="en-US" altLang="en-US" sz="1050" b="1" dirty="0">
                <a:solidFill>
                  <a:srgbClr val="0033CC"/>
                </a:solidFill>
                <a:latin typeface="Calibri" pitchFamily="34" charset="0"/>
                <a:cs typeface="Calibri" pitchFamily="34" charset="0"/>
              </a:rPr>
              <a:t>:-</a:t>
            </a:r>
          </a:p>
        </p:txBody>
      </p:sp>
      <p:sp>
        <p:nvSpPr>
          <p:cNvPr id="68" name="Rectangle 57"/>
          <p:cNvSpPr>
            <a:spLocks noChangeArrowheads="1"/>
          </p:cNvSpPr>
          <p:nvPr/>
        </p:nvSpPr>
        <p:spPr bwMode="auto">
          <a:xfrm>
            <a:off x="6478588" y="2514600"/>
            <a:ext cx="2513012" cy="762000"/>
          </a:xfrm>
          <a:prstGeom prst="rect">
            <a:avLst/>
          </a:prstGeom>
          <a:noFill/>
          <a:ln w="9525">
            <a:solidFill>
              <a:schemeClr val="tx1"/>
            </a:solidFill>
            <a:miter lim="800000"/>
            <a:headEnd/>
            <a:tailEnd/>
          </a:ln>
          <a:extLst/>
        </p:spPr>
        <p:txBody>
          <a:bodyPr/>
          <a:lstStyle/>
          <a:p>
            <a:pPr>
              <a:spcBef>
                <a:spcPct val="20000"/>
              </a:spcBef>
              <a:defRPr/>
            </a:pPr>
            <a:endParaRPr lang="en-US" altLang="en-US" sz="1050" dirty="0" smtClean="0">
              <a:solidFill>
                <a:prstClr val="black"/>
              </a:solidFill>
              <a:latin typeface="Calibri" pitchFamily="34" charset="0"/>
              <a:cs typeface="Calibri" pitchFamily="34" charset="0"/>
            </a:endParaRPr>
          </a:p>
          <a:p>
            <a:pPr>
              <a:spcBef>
                <a:spcPct val="20000"/>
              </a:spcBef>
              <a:defRPr/>
            </a:pPr>
            <a:endParaRPr lang="en-US" altLang="en-US" sz="1050" dirty="0">
              <a:solidFill>
                <a:prstClr val="black"/>
              </a:solidFill>
              <a:latin typeface="Calibri" pitchFamily="34" charset="0"/>
              <a:cs typeface="Calibri" pitchFamily="34" charset="0"/>
            </a:endParaRPr>
          </a:p>
          <a:p>
            <a:pPr>
              <a:spcBef>
                <a:spcPct val="20000"/>
              </a:spcBef>
              <a:defRPr/>
            </a:pPr>
            <a:r>
              <a:rPr lang="en-US" altLang="en-US" sz="1050" b="1" dirty="0" smtClean="0">
                <a:solidFill>
                  <a:prstClr val="black"/>
                </a:solidFill>
                <a:latin typeface="Calibri" pitchFamily="34" charset="0"/>
                <a:cs typeface="Calibri" pitchFamily="34" charset="0"/>
              </a:rPr>
              <a:t>Quality improvement ,Reduce </a:t>
            </a:r>
            <a:r>
              <a:rPr lang="en-US" altLang="en-US" sz="1050" b="1" dirty="0" err="1" smtClean="0">
                <a:solidFill>
                  <a:prstClr val="black"/>
                </a:solidFill>
                <a:latin typeface="Calibri" pitchFamily="34" charset="0"/>
                <a:cs typeface="Calibri" pitchFamily="34" charset="0"/>
              </a:rPr>
              <a:t>inhouse</a:t>
            </a:r>
            <a:r>
              <a:rPr lang="en-US" altLang="en-US" sz="1050" b="1" dirty="0" smtClean="0">
                <a:solidFill>
                  <a:prstClr val="black"/>
                </a:solidFill>
                <a:latin typeface="Calibri" pitchFamily="34" charset="0"/>
                <a:cs typeface="Calibri" pitchFamily="34" charset="0"/>
              </a:rPr>
              <a:t> rejection .</a:t>
            </a:r>
          </a:p>
          <a:p>
            <a:pPr>
              <a:spcBef>
                <a:spcPct val="20000"/>
              </a:spcBef>
              <a:defRPr/>
            </a:pPr>
            <a:endParaRPr lang="en-US" altLang="en-US" sz="105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0" y="6030913"/>
            <a:ext cx="3052763" cy="230187"/>
          </a:xfrm>
          <a:prstGeom prst="rect">
            <a:avLst/>
          </a:prstGeom>
          <a:noFill/>
          <a:ln w="9525">
            <a:solidFill>
              <a:schemeClr val="tx1"/>
            </a:solidFill>
            <a:miter lim="800000"/>
            <a:headEnd/>
            <a:tailEnd/>
          </a:ln>
          <a:extLst/>
        </p:spPr>
        <p:txBody>
          <a:bodyPr wrap="none"/>
          <a:lstStyle/>
          <a:p>
            <a:pPr>
              <a:defRPr/>
            </a:pPr>
            <a:r>
              <a:rPr lang="en-US" altLang="en-US" sz="1050" dirty="0">
                <a:solidFill>
                  <a:srgbClr val="0000CC"/>
                </a:solidFill>
                <a:latin typeface="Calibri" pitchFamily="34" charset="0"/>
                <a:cs typeface="Calibri" pitchFamily="34" charset="0"/>
              </a:rPr>
              <a:t>MANAGER’S SIGN </a:t>
            </a:r>
            <a:r>
              <a:rPr lang="en-US" altLang="en-US" sz="1050" dirty="0" smtClean="0">
                <a:solidFill>
                  <a:srgbClr val="0000CC"/>
                </a:solidFill>
                <a:latin typeface="Calibri" pitchFamily="34" charset="0"/>
                <a:cs typeface="Calibri" pitchFamily="34" charset="0"/>
              </a:rPr>
              <a:t>:-</a:t>
            </a:r>
            <a:r>
              <a:rPr lang="en-US" altLang="en-US" sz="1050" dirty="0" err="1" smtClean="0">
                <a:solidFill>
                  <a:srgbClr val="0000CC"/>
                </a:solidFill>
                <a:latin typeface="Calibri" pitchFamily="34" charset="0"/>
                <a:cs typeface="Calibri" pitchFamily="34" charset="0"/>
              </a:rPr>
              <a:t>Janardhan</a:t>
            </a:r>
            <a:r>
              <a:rPr lang="en-US" altLang="en-US" sz="1050" dirty="0" smtClean="0">
                <a:solidFill>
                  <a:srgbClr val="0000CC"/>
                </a:solidFill>
                <a:latin typeface="Calibri" pitchFamily="34" charset="0"/>
                <a:cs typeface="Calibri" pitchFamily="34" charset="0"/>
              </a:rPr>
              <a:t> </a:t>
            </a:r>
            <a:r>
              <a:rPr lang="en-US" altLang="en-US" sz="1050" dirty="0" err="1" smtClean="0">
                <a:solidFill>
                  <a:srgbClr val="0000CC"/>
                </a:solidFill>
                <a:latin typeface="Calibri" pitchFamily="34" charset="0"/>
                <a:cs typeface="Calibri" pitchFamily="34" charset="0"/>
              </a:rPr>
              <a:t>Sathe</a:t>
            </a:r>
            <a:r>
              <a:rPr lang="en-US" altLang="en-US" sz="1050" dirty="0" smtClean="0">
                <a:solidFill>
                  <a:srgbClr val="0000CC"/>
                </a:solidFill>
                <a:latin typeface="Calibri" pitchFamily="34" charset="0"/>
                <a:cs typeface="Calibri" pitchFamily="34" charset="0"/>
              </a:rPr>
              <a:t>  </a:t>
            </a:r>
            <a:endParaRPr lang="en-US" altLang="en-US" sz="1050" dirty="0">
              <a:latin typeface="Calibri" pitchFamily="34" charset="0"/>
              <a:cs typeface="Calibri" pitchFamily="34" charset="0"/>
            </a:endParaRPr>
          </a:p>
        </p:txBody>
      </p:sp>
      <p:sp>
        <p:nvSpPr>
          <p:cNvPr id="6202" name="Rectangle 60"/>
          <p:cNvSpPr>
            <a:spLocks noChangeArrowheads="1"/>
          </p:cNvSpPr>
          <p:nvPr/>
        </p:nvSpPr>
        <p:spPr bwMode="auto">
          <a:xfrm>
            <a:off x="152400" y="5768975"/>
            <a:ext cx="3052763" cy="261938"/>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BY </a:t>
            </a:r>
            <a:r>
              <a:rPr lang="en-US" altLang="en-US" sz="1050" dirty="0" smtClean="0">
                <a:latin typeface="Calibri" pitchFamily="34" charset="0"/>
                <a:cs typeface="Calibri" pitchFamily="34" charset="0"/>
              </a:rPr>
              <a:t>:- </a:t>
            </a:r>
            <a:r>
              <a:rPr lang="en-US" altLang="en-US" sz="1050" dirty="0" err="1" smtClean="0">
                <a:latin typeface="Calibri" pitchFamily="34" charset="0"/>
                <a:cs typeface="Calibri" pitchFamily="34" charset="0"/>
              </a:rPr>
              <a:t>Chandani</a:t>
            </a:r>
            <a:r>
              <a:rPr lang="en-US" altLang="en-US" sz="1050" dirty="0" smtClean="0">
                <a:latin typeface="Calibri" pitchFamily="34" charset="0"/>
                <a:cs typeface="Calibri" pitchFamily="34" charset="0"/>
              </a:rPr>
              <a:t> Bansode  </a:t>
            </a:r>
            <a:endParaRPr lang="en-US" altLang="en-US" sz="1050" dirty="0">
              <a:latin typeface="Calibri" pitchFamily="34" charset="0"/>
              <a:cs typeface="Calibri" pitchFamily="34" charset="0"/>
            </a:endParaRPr>
          </a:p>
          <a:p>
            <a:pPr>
              <a:defRPr/>
            </a:pPr>
            <a:endParaRPr lang="en-US" altLang="en-US" sz="105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06002" y="5526088"/>
            <a:ext cx="3052763" cy="242887"/>
          </a:xfrm>
          <a:prstGeom prst="rect">
            <a:avLst/>
          </a:prstGeom>
          <a:noFill/>
          <a:ln w="12700">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a:t>
            </a:r>
            <a:r>
              <a:rPr lang="en-US" altLang="en-US" sz="1050" b="1">
                <a:solidFill>
                  <a:srgbClr val="0000CC"/>
                </a:solidFill>
                <a:latin typeface="Calibri" pitchFamily="34" charset="0"/>
                <a:cs typeface="Calibri" pitchFamily="34" charset="0"/>
              </a:rPr>
              <a:t>DATE </a:t>
            </a:r>
            <a:r>
              <a:rPr lang="en-US" altLang="en-US" sz="1050" b="1" smtClean="0">
                <a:solidFill>
                  <a:srgbClr val="0000CC"/>
                </a:solidFill>
                <a:latin typeface="Calibri" pitchFamily="34" charset="0"/>
                <a:cs typeface="Calibri" pitchFamily="34" charset="0"/>
              </a:rPr>
              <a:t>:-4.12.2016</a:t>
            </a:r>
            <a:endParaRPr lang="en-US" altLang="en-US" sz="1050" dirty="0">
              <a:latin typeface="Calibri" pitchFamily="34" charset="0"/>
            </a:endParaRPr>
          </a:p>
        </p:txBody>
      </p:sp>
      <p:sp>
        <p:nvSpPr>
          <p:cNvPr id="1084" name="Rectangle 62"/>
          <p:cNvSpPr>
            <a:spLocks noChangeArrowheads="1"/>
          </p:cNvSpPr>
          <p:nvPr/>
        </p:nvSpPr>
        <p:spPr bwMode="auto">
          <a:xfrm>
            <a:off x="152400" y="3657600"/>
            <a:ext cx="3052763" cy="1524000"/>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rPr>
              <a:t>WHY - WHY ANALYSIS :-</a:t>
            </a:r>
            <a:r>
              <a:rPr lang="en-US" altLang="en-US" sz="1050" b="1" dirty="0">
                <a:solidFill>
                  <a:srgbClr val="0000FF"/>
                </a:solidFill>
                <a:latin typeface="Calibri" pitchFamily="34" charset="0"/>
              </a:rPr>
              <a:t> </a:t>
            </a:r>
          </a:p>
          <a:p>
            <a:pPr>
              <a:defRPr/>
            </a:pPr>
            <a:r>
              <a:rPr lang="en-US" altLang="en-US" sz="1050" b="1" dirty="0">
                <a:solidFill>
                  <a:srgbClr val="0000FF"/>
                </a:solidFill>
                <a:latin typeface="Calibri" pitchFamily="34" charset="0"/>
              </a:rPr>
              <a:t>Why1</a:t>
            </a:r>
            <a:r>
              <a:rPr lang="en-US" sz="1050" b="1" dirty="0">
                <a:solidFill>
                  <a:srgbClr val="0000CC"/>
                </a:solidFill>
                <a:latin typeface="Calibri" pitchFamily="34" charset="0"/>
              </a:rPr>
              <a:t> </a:t>
            </a:r>
            <a:r>
              <a:rPr lang="en-US" sz="1050" b="1" dirty="0" smtClean="0">
                <a:solidFill>
                  <a:srgbClr val="0033CC"/>
                </a:solidFill>
                <a:latin typeface="Calibri" pitchFamily="34" charset="0"/>
              </a:rPr>
              <a:t>:-</a:t>
            </a:r>
            <a:r>
              <a:rPr lang="en-US" altLang="en-US" sz="1050" b="1" dirty="0" smtClean="0">
                <a:solidFill>
                  <a:srgbClr val="0000FF"/>
                </a:solidFill>
                <a:latin typeface="Calibri" pitchFamily="34" charset="0"/>
              </a:rPr>
              <a:t> </a:t>
            </a:r>
            <a:r>
              <a:rPr lang="en-US" altLang="en-US" sz="1050" dirty="0" smtClean="0">
                <a:latin typeface="Calibri" pitchFamily="34" charset="0"/>
              </a:rPr>
              <a:t>I.D  undersize job </a:t>
            </a:r>
            <a:endParaRPr lang="en-US" altLang="en-US" sz="1050" dirty="0">
              <a:latin typeface="Calibri" pitchFamily="34" charset="0"/>
            </a:endParaRPr>
          </a:p>
          <a:p>
            <a:pPr>
              <a:defRPr/>
            </a:pPr>
            <a:r>
              <a:rPr lang="en-US" altLang="en-US" sz="1050" b="1" dirty="0" smtClean="0">
                <a:solidFill>
                  <a:srgbClr val="0000FF"/>
                </a:solidFill>
                <a:latin typeface="Calibri" pitchFamily="34" charset="0"/>
              </a:rPr>
              <a:t>Why2</a:t>
            </a:r>
            <a:r>
              <a:rPr lang="en-US" sz="1050" b="1" dirty="0" smtClean="0">
                <a:solidFill>
                  <a:srgbClr val="0000CC"/>
                </a:solidFill>
                <a:latin typeface="Calibri" pitchFamily="34" charset="0"/>
              </a:rPr>
              <a:t> </a:t>
            </a:r>
            <a:r>
              <a:rPr lang="en-US" altLang="en-US" sz="1050" b="1" dirty="0" smtClean="0">
                <a:latin typeface="Calibri" pitchFamily="34" charset="0"/>
              </a:rPr>
              <a:t>: I.D burr job </a:t>
            </a:r>
            <a:endParaRPr lang="en-US" altLang="en-US" sz="1050" dirty="0" smtClean="0">
              <a:latin typeface="Calibri" pitchFamily="34" charset="0"/>
            </a:endParaRPr>
          </a:p>
          <a:p>
            <a:pPr>
              <a:defRPr/>
            </a:pPr>
            <a:r>
              <a:rPr lang="en-US" altLang="en-US" sz="1050" b="1" dirty="0">
                <a:solidFill>
                  <a:srgbClr val="0000FF"/>
                </a:solidFill>
                <a:latin typeface="Calibri" pitchFamily="34" charset="0"/>
              </a:rPr>
              <a:t>Why3</a:t>
            </a:r>
            <a:r>
              <a:rPr lang="en-US" altLang="en-US" sz="1050" b="1" dirty="0" smtClean="0">
                <a:solidFill>
                  <a:srgbClr val="0000FF"/>
                </a:solidFill>
                <a:latin typeface="Calibri" pitchFamily="34" charset="0"/>
              </a:rPr>
              <a:t>:-  </a:t>
            </a:r>
            <a:r>
              <a:rPr lang="en-US" altLang="en-US" sz="1050" b="1" dirty="0" smtClean="0">
                <a:latin typeface="Calibri" pitchFamily="34" charset="0"/>
              </a:rPr>
              <a:t>Grouping manually </a:t>
            </a:r>
          </a:p>
          <a:p>
            <a:pPr>
              <a:defRPr/>
            </a:pPr>
            <a:r>
              <a:rPr lang="en-US" altLang="en-US" sz="1050" b="1" dirty="0" smtClean="0">
                <a:solidFill>
                  <a:srgbClr val="0000FF"/>
                </a:solidFill>
                <a:latin typeface="Calibri" pitchFamily="34" charset="0"/>
              </a:rPr>
              <a:t>Why4 :- I.D undersize job not detect</a:t>
            </a:r>
            <a:endParaRPr lang="en-US" altLang="en-US" sz="1050" dirty="0">
              <a:latin typeface="Calibri" pitchFamily="34" charset="0"/>
            </a:endParaRPr>
          </a:p>
        </p:txBody>
      </p:sp>
      <p:sp>
        <p:nvSpPr>
          <p:cNvPr id="6205" name="Rectangle 63"/>
          <p:cNvSpPr>
            <a:spLocks noChangeArrowheads="1"/>
          </p:cNvSpPr>
          <p:nvPr/>
        </p:nvSpPr>
        <p:spPr bwMode="auto">
          <a:xfrm>
            <a:off x="3205163" y="3713162"/>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smtClean="0">
                <a:solidFill>
                  <a:srgbClr val="0000CC"/>
                </a:solidFill>
                <a:latin typeface="Calibri" pitchFamily="34" charset="0"/>
                <a:cs typeface="Calibri" pitchFamily="34" charset="0"/>
              </a:rPr>
              <a:t>RESULT :-  Reduces chances of customer complaint </a:t>
            </a:r>
          </a:p>
          <a:p>
            <a:pPr>
              <a:defRPr/>
            </a:pPr>
            <a:r>
              <a:rPr lang="en-US" altLang="en-US" sz="1050" b="1" dirty="0">
                <a:solidFill>
                  <a:srgbClr val="0000CC"/>
                </a:solidFill>
                <a:latin typeface="Calibri" pitchFamily="34" charset="0"/>
                <a:cs typeface="Calibri" pitchFamily="34" charset="0"/>
              </a:rPr>
              <a:t>	</a:t>
            </a:r>
          </a:p>
          <a:p>
            <a:pPr>
              <a:defRPr/>
            </a:pP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p:txBody>
      </p:sp>
      <p:sp>
        <p:nvSpPr>
          <p:cNvPr id="4157" name="Rectangle 66"/>
          <p:cNvSpPr>
            <a:spLocks noChangeArrowheads="1"/>
          </p:cNvSpPr>
          <p:nvPr/>
        </p:nvSpPr>
        <p:spPr bwMode="auto">
          <a:xfrm>
            <a:off x="6478588" y="5637213"/>
            <a:ext cx="25130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1000" b="1">
                <a:solidFill>
                  <a:srgbClr val="0000CC"/>
                </a:solidFill>
                <a:latin typeface="Calibri" pitchFamily="34" charset="0"/>
              </a:rPr>
              <a:t>SCOPE &amp; PLAN FOR HORIZONTAL DEPLOYMENT</a:t>
            </a:r>
          </a:p>
        </p:txBody>
      </p:sp>
      <p:sp>
        <p:nvSpPr>
          <p:cNvPr id="4158" name="Rectangle 72"/>
          <p:cNvSpPr>
            <a:spLocks noChangeArrowheads="1"/>
          </p:cNvSpPr>
          <p:nvPr/>
        </p:nvSpPr>
        <p:spPr bwMode="auto">
          <a:xfrm>
            <a:off x="6478588" y="5865813"/>
            <a:ext cx="228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a:solidFill>
                  <a:srgbClr val="000000"/>
                </a:solidFill>
                <a:latin typeface="Calibri" pitchFamily="34" charset="0"/>
              </a:rPr>
              <a:t>SR.</a:t>
            </a:r>
          </a:p>
          <a:p>
            <a:pPr algn="ctr"/>
            <a:r>
              <a:rPr lang="en-US" altLang="en-US" sz="900" b="1">
                <a:solidFill>
                  <a:srgbClr val="000000"/>
                </a:solidFill>
                <a:latin typeface="Calibri" pitchFamily="34" charset="0"/>
              </a:rPr>
              <a:t>NO.</a:t>
            </a:r>
          </a:p>
        </p:txBody>
      </p:sp>
      <p:sp>
        <p:nvSpPr>
          <p:cNvPr id="4159" name="Rectangle 73"/>
          <p:cNvSpPr>
            <a:spLocks noChangeArrowheads="1"/>
          </p:cNvSpPr>
          <p:nvPr/>
        </p:nvSpPr>
        <p:spPr bwMode="auto">
          <a:xfrm>
            <a:off x="6707188" y="5865813"/>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a:solidFill>
                  <a:srgbClr val="000000"/>
                </a:solidFill>
                <a:latin typeface="Calibri" pitchFamily="34" charset="0"/>
              </a:rPr>
              <a:t>CELL</a:t>
            </a:r>
          </a:p>
        </p:txBody>
      </p:sp>
      <p:sp>
        <p:nvSpPr>
          <p:cNvPr id="4160" name="Rectangle 74"/>
          <p:cNvSpPr>
            <a:spLocks noChangeArrowheads="1"/>
          </p:cNvSpPr>
          <p:nvPr/>
        </p:nvSpPr>
        <p:spPr bwMode="auto">
          <a:xfrm>
            <a:off x="7164388" y="5865813"/>
            <a:ext cx="5334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a:solidFill>
                  <a:srgbClr val="000000"/>
                </a:solidFill>
                <a:latin typeface="Calibri" pitchFamily="34" charset="0"/>
              </a:rPr>
              <a:t>TARGET</a:t>
            </a:r>
          </a:p>
        </p:txBody>
      </p:sp>
      <p:sp>
        <p:nvSpPr>
          <p:cNvPr id="4161" name="Rectangle 75"/>
          <p:cNvSpPr>
            <a:spLocks noChangeArrowheads="1"/>
          </p:cNvSpPr>
          <p:nvPr/>
        </p:nvSpPr>
        <p:spPr bwMode="auto">
          <a:xfrm>
            <a:off x="7697788" y="5865813"/>
            <a:ext cx="836612"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a:solidFill>
                  <a:srgbClr val="000000"/>
                </a:solidFill>
                <a:latin typeface="Calibri" pitchFamily="34" charset="0"/>
              </a:rPr>
              <a:t>RESPONSIBILITY</a:t>
            </a:r>
          </a:p>
        </p:txBody>
      </p:sp>
      <p:sp>
        <p:nvSpPr>
          <p:cNvPr id="4162" name="Rectangle 76"/>
          <p:cNvSpPr>
            <a:spLocks noChangeArrowheads="1"/>
          </p:cNvSpPr>
          <p:nvPr/>
        </p:nvSpPr>
        <p:spPr bwMode="auto">
          <a:xfrm>
            <a:off x="8534400" y="5865813"/>
            <a:ext cx="4572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900" b="1">
                <a:solidFill>
                  <a:srgbClr val="000000"/>
                </a:solidFill>
                <a:latin typeface="Calibri" pitchFamily="34" charset="0"/>
              </a:rPr>
              <a:t>STATUS</a:t>
            </a:r>
          </a:p>
        </p:txBody>
      </p:sp>
      <p:sp>
        <p:nvSpPr>
          <p:cNvPr id="6214" name="Rectangle 81"/>
          <p:cNvSpPr>
            <a:spLocks noChangeArrowheads="1"/>
          </p:cNvSpPr>
          <p:nvPr/>
        </p:nvSpPr>
        <p:spPr bwMode="auto">
          <a:xfrm>
            <a:off x="8458200" y="6094413"/>
            <a:ext cx="609600" cy="381000"/>
          </a:xfrm>
          <a:prstGeom prst="rect">
            <a:avLst/>
          </a:prstGeom>
          <a:noFill/>
          <a:ln>
            <a:noFill/>
          </a:ln>
          <a:extLst/>
        </p:spPr>
        <p:txBody>
          <a:bodyPr anchor="ctr"/>
          <a:lstStyle/>
          <a:p>
            <a:pPr algn="ctr">
              <a:defRPr/>
            </a:pPr>
            <a:endParaRPr lang="en-US" altLang="en-US" sz="1050" b="1" dirty="0">
              <a:solidFill>
                <a:srgbClr val="000000"/>
              </a:solidFill>
              <a:latin typeface="Calibri" pitchFamily="34" charset="0"/>
              <a:cs typeface="Calibri" pitchFamily="34" charset="0"/>
            </a:endParaRPr>
          </a:p>
        </p:txBody>
      </p:sp>
      <p:sp>
        <p:nvSpPr>
          <p:cNvPr id="6215" name="Rectangle 85"/>
          <p:cNvSpPr>
            <a:spLocks noChangeArrowheads="1"/>
          </p:cNvSpPr>
          <p:nvPr/>
        </p:nvSpPr>
        <p:spPr bwMode="auto">
          <a:xfrm>
            <a:off x="6478588" y="3276600"/>
            <a:ext cx="2513012" cy="3048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15094" y="169863"/>
            <a:ext cx="8839200" cy="67056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1979613"/>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219" name="Line 86"/>
          <p:cNvSpPr>
            <a:spLocks noChangeShapeType="1"/>
          </p:cNvSpPr>
          <p:nvPr/>
        </p:nvSpPr>
        <p:spPr bwMode="auto">
          <a:xfrm>
            <a:off x="6326188" y="1905000"/>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6220" name="Line 87"/>
          <p:cNvSpPr>
            <a:spLocks noChangeShapeType="1"/>
          </p:cNvSpPr>
          <p:nvPr/>
        </p:nvSpPr>
        <p:spPr bwMode="auto">
          <a:xfrm>
            <a:off x="6326188" y="2152650"/>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4169" name="Rectangle 78"/>
          <p:cNvSpPr>
            <a:spLocks noChangeArrowheads="1"/>
          </p:cNvSpPr>
          <p:nvPr/>
        </p:nvSpPr>
        <p:spPr bwMode="auto">
          <a:xfrm>
            <a:off x="6705600" y="6094413"/>
            <a:ext cx="457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en-US" altLang="en-US" sz="900" b="1" dirty="0">
              <a:solidFill>
                <a:srgbClr val="000000"/>
              </a:solidFill>
              <a:latin typeface="Calibri" pitchFamily="34" charset="0"/>
            </a:endParaRPr>
          </a:p>
        </p:txBody>
      </p:sp>
      <p:sp>
        <p:nvSpPr>
          <p:cNvPr id="6222" name="Rectangle 78"/>
          <p:cNvSpPr>
            <a:spLocks noChangeArrowheads="1"/>
          </p:cNvSpPr>
          <p:nvPr/>
        </p:nvSpPr>
        <p:spPr bwMode="auto">
          <a:xfrm>
            <a:off x="6478588" y="6094413"/>
            <a:ext cx="228600" cy="381000"/>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104" name="Rectangle 88"/>
          <p:cNvSpPr>
            <a:spLocks noChangeArrowheads="1"/>
          </p:cNvSpPr>
          <p:nvPr/>
        </p:nvSpPr>
        <p:spPr bwMode="auto">
          <a:xfrm>
            <a:off x="6478588" y="3581400"/>
            <a:ext cx="2513012" cy="1522413"/>
          </a:xfrm>
          <a:prstGeom prst="rect">
            <a:avLst/>
          </a:prstGeom>
          <a:noFill/>
          <a:ln>
            <a:solidFill>
              <a:schemeClr val="tx1"/>
            </a:solidFill>
          </a:ln>
          <a:extLst/>
        </p:spPr>
        <p:txBody>
          <a:bodyPr/>
          <a:lstStyle/>
          <a:p>
            <a:pPr>
              <a:defRPr/>
            </a:pPr>
            <a:r>
              <a:rPr lang="en-US" sz="1050" b="1" dirty="0">
                <a:solidFill>
                  <a:srgbClr val="0000CC"/>
                </a:solidFill>
                <a:latin typeface="Calibri"/>
              </a:rPr>
              <a:t>WHAT TO DO</a:t>
            </a:r>
            <a:r>
              <a:rPr lang="en-US" sz="1050" b="1" dirty="0" smtClean="0">
                <a:solidFill>
                  <a:srgbClr val="0000CC"/>
                </a:solidFill>
                <a:latin typeface="Calibri"/>
              </a:rPr>
              <a:t>:-</a:t>
            </a:r>
            <a:r>
              <a:rPr lang="en-US" sz="1050" dirty="0" smtClean="0"/>
              <a:t>.Quality Improve</a:t>
            </a:r>
            <a:endParaRPr lang="en-US" sz="1050" dirty="0"/>
          </a:p>
          <a:p>
            <a:pPr>
              <a:defRPr/>
            </a:pPr>
            <a:r>
              <a:rPr lang="en-US" sz="1050" b="1" dirty="0">
                <a:solidFill>
                  <a:srgbClr val="0000CC"/>
                </a:solidFill>
                <a:latin typeface="Calibri"/>
              </a:rPr>
              <a:t>HOW TO DO:-</a:t>
            </a:r>
            <a:r>
              <a:rPr lang="en-US" sz="1050" dirty="0"/>
              <a:t> </a:t>
            </a:r>
            <a:r>
              <a:rPr lang="en-US" sz="1050" dirty="0" smtClean="0"/>
              <a:t>Mandrel material change </a:t>
            </a:r>
            <a:endParaRPr lang="en-US" sz="1050" dirty="0">
              <a:solidFill>
                <a:prstClr val="black"/>
              </a:solidFill>
              <a:latin typeface="Calibri" pitchFamily="34" charset="0"/>
              <a:cs typeface="Calibri" pitchFamily="34" charset="0"/>
            </a:endParaRPr>
          </a:p>
          <a:p>
            <a:pPr>
              <a:defRPr/>
            </a:pPr>
            <a:r>
              <a:rPr lang="en-US" sz="1050" b="1" dirty="0">
                <a:solidFill>
                  <a:srgbClr val="0000CC"/>
                </a:solidFill>
                <a:latin typeface="Calibri"/>
              </a:rPr>
              <a:t>FREQUENCY :- </a:t>
            </a:r>
            <a:r>
              <a:rPr lang="en-US" sz="1050" b="1" dirty="0" smtClean="0">
                <a:solidFill>
                  <a:srgbClr val="0000CC"/>
                </a:solidFill>
                <a:latin typeface="Calibri"/>
              </a:rPr>
              <a:t>Daily</a:t>
            </a:r>
            <a:endParaRPr lang="en-US" sz="1050" dirty="0">
              <a:solidFill>
                <a:prstClr val="black"/>
              </a:solidFill>
              <a:latin typeface="Calibri" pitchFamily="34" charset="0"/>
              <a:cs typeface="Calibri" pitchFamily="34" charset="0"/>
            </a:endParaRPr>
          </a:p>
        </p:txBody>
      </p:sp>
      <p:sp>
        <p:nvSpPr>
          <p:cNvPr id="6225" name="TextBox 4"/>
          <p:cNvSpPr txBox="1">
            <a:spLocks noChangeArrowheads="1"/>
          </p:cNvSpPr>
          <p:nvPr/>
        </p:nvSpPr>
        <p:spPr bwMode="auto">
          <a:xfrm>
            <a:off x="1182688" y="234950"/>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smtClean="0">
                <a:solidFill>
                  <a:srgbClr val="000000"/>
                </a:solidFill>
                <a:latin typeface="Calibri" pitchFamily="34" charset="0"/>
                <a:cs typeface="Calibri" pitchFamily="34" charset="0"/>
              </a:rPr>
              <a:t>P15</a:t>
            </a:r>
          </a:p>
        </p:txBody>
      </p:sp>
      <p:sp>
        <p:nvSpPr>
          <p:cNvPr id="1106" name="Rectangle 82"/>
          <p:cNvSpPr>
            <a:spLocks noChangeArrowheads="1"/>
          </p:cNvSpPr>
          <p:nvPr/>
        </p:nvSpPr>
        <p:spPr bwMode="auto">
          <a:xfrm>
            <a:off x="152400" y="5181600"/>
            <a:ext cx="3048000" cy="344488"/>
          </a:xfrm>
          <a:prstGeom prst="rect">
            <a:avLst/>
          </a:prstGeom>
          <a:noFill/>
          <a:ln w="9525">
            <a:noFill/>
            <a:miter lim="800000"/>
            <a:headEnd/>
            <a:tailEnd/>
          </a:ln>
        </p:spPr>
        <p:txBody>
          <a:bodyPr/>
          <a:lstStyle/>
          <a:p>
            <a:pPr>
              <a:defRPr/>
            </a:pPr>
            <a:r>
              <a:rPr lang="en-US" sz="1050" b="1" dirty="0">
                <a:solidFill>
                  <a:srgbClr val="FF0000"/>
                </a:solidFill>
                <a:latin typeface="Calibri" pitchFamily="34" charset="0"/>
              </a:rPr>
              <a:t>ROOT CAUSE : </a:t>
            </a:r>
            <a:r>
              <a:rPr lang="en-US" sz="1050" b="1" dirty="0" smtClean="0">
                <a:solidFill>
                  <a:srgbClr val="FF0000"/>
                </a:solidFill>
                <a:latin typeface="Calibri" pitchFamily="34" charset="0"/>
              </a:rPr>
              <a:t>Mandrel I.D lower size (Ware out )</a:t>
            </a:r>
            <a:endParaRPr lang="en-US" altLang="en-US" sz="1050" dirty="0">
              <a:solidFill>
                <a:prstClr val="black"/>
              </a:solidFill>
              <a:latin typeface="Calibri" pitchFamily="34" charset="0"/>
              <a:cs typeface="Calibri" pitchFamily="34" charset="0"/>
            </a:endParaRPr>
          </a:p>
        </p:txBody>
      </p:sp>
      <p:sp>
        <p:nvSpPr>
          <p:cNvPr id="98" name="Rectangle 79"/>
          <p:cNvSpPr>
            <a:spLocks noChangeArrowheads="1"/>
          </p:cNvSpPr>
          <p:nvPr/>
        </p:nvSpPr>
        <p:spPr bwMode="auto">
          <a:xfrm>
            <a:off x="6478588" y="6096000"/>
            <a:ext cx="227012" cy="381000"/>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100" name="Rectangle 73"/>
          <p:cNvSpPr>
            <a:spLocks noChangeArrowheads="1"/>
          </p:cNvSpPr>
          <p:nvPr/>
        </p:nvSpPr>
        <p:spPr bwMode="auto">
          <a:xfrm>
            <a:off x="6478588" y="6096000"/>
            <a:ext cx="228600" cy="3810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1</a:t>
            </a:r>
          </a:p>
        </p:txBody>
      </p:sp>
      <p:sp>
        <p:nvSpPr>
          <p:cNvPr id="103" name="Rectangle 73"/>
          <p:cNvSpPr>
            <a:spLocks noChangeArrowheads="1"/>
          </p:cNvSpPr>
          <p:nvPr/>
        </p:nvSpPr>
        <p:spPr bwMode="auto">
          <a:xfrm>
            <a:off x="8534400" y="6096000"/>
            <a:ext cx="457200" cy="379413"/>
          </a:xfrm>
          <a:prstGeom prst="rect">
            <a:avLst/>
          </a:prstGeom>
          <a:noFill/>
          <a:ln w="9525">
            <a:solidFill>
              <a:schemeClr val="tx1"/>
            </a:solidFill>
            <a:miter lim="800000"/>
            <a:headEnd/>
            <a:tailEnd/>
          </a:ln>
          <a:extLst/>
        </p:spPr>
        <p:txBody>
          <a:bodyPr wrap="none" anchor="ctr"/>
          <a:lstStyle/>
          <a:p>
            <a:pPr algn="ctr">
              <a:defRPr/>
            </a:pPr>
            <a:endParaRPr lang="en-US" altLang="en-US" sz="1050" b="1" dirty="0">
              <a:solidFill>
                <a:srgbClr val="000000"/>
              </a:solidFill>
              <a:latin typeface="Calibri" pitchFamily="34" charset="0"/>
              <a:cs typeface="Calibri" pitchFamily="34" charset="0"/>
            </a:endParaRPr>
          </a:p>
        </p:txBody>
      </p:sp>
      <p:sp>
        <p:nvSpPr>
          <p:cNvPr id="4178" name="Oval 2"/>
          <p:cNvSpPr>
            <a:spLocks noChangeArrowheads="1"/>
          </p:cNvSpPr>
          <p:nvPr/>
        </p:nvSpPr>
        <p:spPr bwMode="auto">
          <a:xfrm>
            <a:off x="609600" y="2112963"/>
            <a:ext cx="273050" cy="325437"/>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p>
        </p:txBody>
      </p:sp>
      <p:sp>
        <p:nvSpPr>
          <p:cNvPr id="115" name="Rectangle 47"/>
          <p:cNvSpPr>
            <a:spLocks noChangeArrowheads="1"/>
          </p:cNvSpPr>
          <p:nvPr/>
        </p:nvSpPr>
        <p:spPr bwMode="auto">
          <a:xfrm>
            <a:off x="6478588" y="1752600"/>
            <a:ext cx="1295400" cy="13335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116" name="Rectangle 51"/>
          <p:cNvSpPr>
            <a:spLocks noChangeArrowheads="1"/>
          </p:cNvSpPr>
          <p:nvPr/>
        </p:nvSpPr>
        <p:spPr bwMode="auto">
          <a:xfrm>
            <a:off x="7773988" y="1752600"/>
            <a:ext cx="1217612" cy="13335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01 </a:t>
            </a:r>
            <a:r>
              <a:rPr lang="en-US" sz="1050" dirty="0" err="1" smtClean="0">
                <a:solidFill>
                  <a:prstClr val="black"/>
                </a:solidFill>
                <a:latin typeface="Calibri" pitchFamily="34" charset="0"/>
                <a:cs typeface="Calibri" pitchFamily="34" charset="0"/>
              </a:rPr>
              <a:t>dec</a:t>
            </a:r>
            <a:r>
              <a:rPr lang="en-US" sz="1050" dirty="0" smtClean="0">
                <a:solidFill>
                  <a:prstClr val="black"/>
                </a:solidFill>
                <a:latin typeface="Calibri" pitchFamily="34" charset="0"/>
                <a:cs typeface="Calibri" pitchFamily="34" charset="0"/>
              </a:rPr>
              <a:t> 2016</a:t>
            </a:r>
            <a:endParaRPr lang="en-US" sz="1050" dirty="0">
              <a:solidFill>
                <a:prstClr val="black"/>
              </a:solidFill>
              <a:latin typeface="Calibri" pitchFamily="34" charset="0"/>
              <a:cs typeface="Calibri" pitchFamily="34" charset="0"/>
            </a:endParaRPr>
          </a:p>
        </p:txBody>
      </p:sp>
      <p:cxnSp>
        <p:nvCxnSpPr>
          <p:cNvPr id="4181" name="Straight Connector 7"/>
          <p:cNvCxnSpPr>
            <a:cxnSpLocks noChangeShapeType="1"/>
          </p:cNvCxnSpPr>
          <p:nvPr/>
        </p:nvCxnSpPr>
        <p:spPr bwMode="auto">
          <a:xfrm>
            <a:off x="995363" y="1979613"/>
            <a:ext cx="0" cy="8397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4182" name="Straight Connector 12"/>
          <p:cNvCxnSpPr>
            <a:cxnSpLocks noChangeShapeType="1"/>
          </p:cNvCxnSpPr>
          <p:nvPr/>
        </p:nvCxnSpPr>
        <p:spPr bwMode="auto">
          <a:xfrm>
            <a:off x="3429000" y="2590800"/>
            <a:ext cx="0" cy="785813"/>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cxnSp>
        <p:nvCxnSpPr>
          <p:cNvPr id="4183" name="Straight Arrow Connector 17"/>
          <p:cNvCxnSpPr>
            <a:cxnSpLocks noChangeShapeType="1"/>
          </p:cNvCxnSpPr>
          <p:nvPr/>
        </p:nvCxnSpPr>
        <p:spPr bwMode="auto">
          <a:xfrm>
            <a:off x="3490913" y="2590800"/>
            <a:ext cx="0" cy="6858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4184" name="Straight Connector 30"/>
          <p:cNvCxnSpPr>
            <a:cxnSpLocks noChangeShapeType="1"/>
          </p:cNvCxnSpPr>
          <p:nvPr/>
        </p:nvCxnSpPr>
        <p:spPr bwMode="auto">
          <a:xfrm>
            <a:off x="3505200" y="2590800"/>
            <a:ext cx="114300" cy="533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a14:hiddenLine>
            </a:ext>
          </a:extLst>
        </p:spPr>
      </p:cxnSp>
      <p:sp>
        <p:nvSpPr>
          <p:cNvPr id="4185" name="Rectangle 73"/>
          <p:cNvSpPr>
            <a:spLocks noChangeArrowheads="1"/>
          </p:cNvSpPr>
          <p:nvPr/>
        </p:nvSpPr>
        <p:spPr bwMode="auto">
          <a:xfrm>
            <a:off x="6705600" y="6094413"/>
            <a:ext cx="458788" cy="3825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en-US" altLang="en-US" sz="900" b="1">
              <a:solidFill>
                <a:srgbClr val="000000"/>
              </a:solidFill>
              <a:latin typeface="Calibri" pitchFamily="34" charset="0"/>
            </a:endParaRPr>
          </a:p>
        </p:txBody>
      </p:sp>
      <p:sp>
        <p:nvSpPr>
          <p:cNvPr id="105" name="Rounded Rectangle 95"/>
          <p:cNvSpPr>
            <a:spLocks noChangeArrowheads="1"/>
          </p:cNvSpPr>
          <p:nvPr/>
        </p:nvSpPr>
        <p:spPr bwMode="auto">
          <a:xfrm>
            <a:off x="5499100" y="3287713"/>
            <a:ext cx="914400" cy="282575"/>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After</a:t>
            </a:r>
          </a:p>
        </p:txBody>
      </p:sp>
      <p:sp>
        <p:nvSpPr>
          <p:cNvPr id="4188" name="Rectangle 75"/>
          <p:cNvSpPr>
            <a:spLocks noChangeArrowheads="1"/>
          </p:cNvSpPr>
          <p:nvPr/>
        </p:nvSpPr>
        <p:spPr bwMode="auto">
          <a:xfrm>
            <a:off x="7697788" y="6096000"/>
            <a:ext cx="836612" cy="377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en-US" altLang="en-US" sz="900" b="1" dirty="0">
              <a:solidFill>
                <a:srgbClr val="000000"/>
              </a:solidFill>
              <a:latin typeface="Calibri" pitchFamily="34" charset="0"/>
            </a:endParaRPr>
          </a:p>
        </p:txBody>
      </p:sp>
      <p:sp>
        <p:nvSpPr>
          <p:cNvPr id="101" name="Rounded Rectangle 95"/>
          <p:cNvSpPr>
            <a:spLocks noChangeArrowheads="1"/>
          </p:cNvSpPr>
          <p:nvPr/>
        </p:nvSpPr>
        <p:spPr bwMode="auto">
          <a:xfrm>
            <a:off x="2225675" y="3363913"/>
            <a:ext cx="914400" cy="282575"/>
          </a:xfrm>
          <a:prstGeom prst="roundRect">
            <a:avLst>
              <a:gd name="adj" fmla="val 16667"/>
            </a:avLst>
          </a:prstGeom>
          <a:solidFill>
            <a:srgbClr val="FF000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Before</a:t>
            </a:r>
          </a:p>
        </p:txBody>
      </p:sp>
      <p:pic>
        <p:nvPicPr>
          <p:cNvPr id="92" name="Picture 2" descr="P:\Monika\Jan 2017\Photo\IMG_20170130_110544 - Cop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1819275"/>
            <a:ext cx="1248793" cy="1544638"/>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4" descr="P:\Monika\Jan 2017\Photo\IMG_20170130_110610 - Copy.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609" t="22623" r="8101" b="16641"/>
          <a:stretch/>
        </p:blipFill>
        <p:spPr bwMode="auto">
          <a:xfrm>
            <a:off x="1477867" y="1840119"/>
            <a:ext cx="1680898" cy="1436481"/>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3" descr="P:\Monika\Jan 2017\Photo\IMG_20170130_110504.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7377" t="20995" r="15392" b="11252"/>
          <a:stretch/>
        </p:blipFill>
        <p:spPr bwMode="auto">
          <a:xfrm>
            <a:off x="3316029" y="1754148"/>
            <a:ext cx="3010160" cy="1479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171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246</Words>
  <Application>Microsoft Office PowerPoint</Application>
  <PresentationFormat>On-screen Show (4:3)</PresentationFormat>
  <Paragraphs>79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90</cp:revision>
  <cp:lastPrinted>2016-08-29T12:27:49Z</cp:lastPrinted>
  <dcterms:created xsi:type="dcterms:W3CDTF">2006-08-16T00:00:00Z</dcterms:created>
  <dcterms:modified xsi:type="dcterms:W3CDTF">2017-04-29T07:38:57Z</dcterms:modified>
</cp:coreProperties>
</file>